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m4a" ContentType="audio/mp4"/>
  <Default Extension="png" ContentType="image/png"/>
  <Default Extension="rels" ContentType="application/vnd.openxmlformats-package.relationships+xml"/>
  <Default Extension="vml" ContentType="application/vnd.openxmlformats-officedocument.vmlDrawing"/>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2"/>
  </p:notesMasterIdLst>
  <p:sldIdLst>
    <p:sldId id="256" r:id="rId2"/>
    <p:sldId id="282" r:id="rId3"/>
    <p:sldId id="787" r:id="rId4"/>
    <p:sldId id="781" r:id="rId5"/>
    <p:sldId id="786" r:id="rId6"/>
    <p:sldId id="602" r:id="rId7"/>
    <p:sldId id="273" r:id="rId8"/>
    <p:sldId id="274" r:id="rId9"/>
    <p:sldId id="275" r:id="rId10"/>
    <p:sldId id="27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22C3F8C-7C3C-471F-8BFC-C71D47FE74E3}">
          <p14:sldIdLst>
            <p14:sldId id="256"/>
            <p14:sldId id="282"/>
            <p14:sldId id="787"/>
            <p14:sldId id="781"/>
            <p14:sldId id="786"/>
            <p14:sldId id="602"/>
            <p14:sldId id="273"/>
            <p14:sldId id="274"/>
            <p14:sldId id="275"/>
            <p14:sldId id="27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21022F"/>
    <a:srgbClr val="160223"/>
    <a:srgbClr val="2C0346"/>
    <a:srgbClr val="3F003F"/>
    <a:srgbClr val="FFFF99"/>
    <a:srgbClr val="00003F"/>
    <a:srgbClr val="0000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79" autoAdjust="0"/>
    <p:restoredTop sz="96447" autoAdjust="0"/>
  </p:normalViewPr>
  <p:slideViewPr>
    <p:cSldViewPr snapToGrid="0">
      <p:cViewPr varScale="1">
        <p:scale>
          <a:sx n="85" d="100"/>
          <a:sy n="85" d="100"/>
        </p:scale>
        <p:origin x="180" y="9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D216B2-ACBC-44B0-85F7-759020758E26}" type="datetimeFigureOut">
              <a:rPr lang="en-CA" smtClean="0"/>
              <a:t>2020-11-24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0ACAB6-06A0-453C-A925-AEEA3DA9F518}" type="slidenum">
              <a:rPr lang="en-CA" smtClean="0"/>
              <a:t>‹#›</a:t>
            </a:fld>
            <a:endParaRPr lang="en-CA"/>
          </a:p>
        </p:txBody>
      </p:sp>
    </p:spTree>
    <p:extLst>
      <p:ext uri="{BB962C8B-B14F-4D97-AF65-F5344CB8AC3E}">
        <p14:creationId xmlns:p14="http://schemas.microsoft.com/office/powerpoint/2010/main" val="200106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2.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35375"/>
            <a:ext cx="7772400" cy="1470025"/>
          </a:xfrm>
        </p:spPr>
        <p:txBody>
          <a:bodyPr/>
          <a:lstStyle>
            <a:lvl1pPr>
              <a:defRPr b="1"/>
            </a:lvl1pPr>
          </a:lstStyle>
          <a:p>
            <a:r>
              <a:rPr lang="en-US"/>
              <a:t>Click to edit Master title style</a:t>
            </a:r>
            <a:endParaRPr lang="en-CA"/>
          </a:p>
        </p:txBody>
      </p:sp>
      <p:sp>
        <p:nvSpPr>
          <p:cNvPr id="11" name="Text Box 14"/>
          <p:cNvSpPr txBox="1">
            <a:spLocks noChangeArrowheads="1"/>
          </p:cNvSpPr>
          <p:nvPr userDrawn="1"/>
        </p:nvSpPr>
        <p:spPr bwMode="auto">
          <a:xfrm>
            <a:off x="2286000" y="641092"/>
            <a:ext cx="6553200" cy="40008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nchor="ctr">
            <a:spAutoFit/>
          </a:bodyPr>
          <a:lstStyle/>
          <a:p>
            <a:pPr algn="ctr" fontAlgn="auto">
              <a:spcBef>
                <a:spcPts val="0"/>
              </a:spcBef>
              <a:spcAft>
                <a:spcPts val="0"/>
              </a:spcAft>
              <a:defRPr/>
            </a:pPr>
            <a:r>
              <a:rPr lang="en-US" sz="2000" cap="small" baseline="0" dirty="0">
                <a:solidFill>
                  <a:schemeClr val="bg1"/>
                </a:solidFill>
                <a:latin typeface="Constantia" panose="02030602050306030303" pitchFamily="18" charset="0"/>
                <a:cs typeface="Arial" pitchFamily="34" charset="0"/>
              </a:rPr>
              <a:t>ne 112</a:t>
            </a:r>
            <a:r>
              <a:rPr lang="en-US" sz="2000" dirty="0">
                <a:solidFill>
                  <a:schemeClr val="bg1"/>
                </a:solidFill>
                <a:latin typeface="Georgia" panose="02040502050405020303" pitchFamily="18" charset="0"/>
                <a:cs typeface="Arial" pitchFamily="34" charset="0"/>
              </a:rPr>
              <a:t> </a:t>
            </a:r>
            <a:r>
              <a:rPr lang="en-US" sz="2000" i="1" dirty="0">
                <a:solidFill>
                  <a:schemeClr val="bg1"/>
                </a:solidFill>
                <a:latin typeface="Georgia" panose="02040502050405020303" pitchFamily="18" charset="0"/>
                <a:cs typeface="Arial" pitchFamily="34" charset="0"/>
              </a:rPr>
              <a:t>Linear algebra for nanotechnology engineering</a:t>
            </a:r>
          </a:p>
        </p:txBody>
      </p:sp>
      <p:sp>
        <p:nvSpPr>
          <p:cNvPr id="12" name="Text Box 14"/>
          <p:cNvSpPr txBox="1">
            <a:spLocks noChangeArrowheads="1"/>
          </p:cNvSpPr>
          <p:nvPr userDrawn="1"/>
        </p:nvSpPr>
        <p:spPr bwMode="auto">
          <a:xfrm>
            <a:off x="4724400" y="5758413"/>
            <a:ext cx="3886200" cy="74479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spAutoFit/>
          </a:bodyPr>
          <a:lstStyle/>
          <a:p>
            <a:pPr defTabSz="457112">
              <a:spcBef>
                <a:spcPct val="20000"/>
              </a:spcBef>
              <a:defRPr/>
            </a:pPr>
            <a:r>
              <a:rPr lang="en-US" sz="1600" b="0" kern="0" dirty="0">
                <a:solidFill>
                  <a:schemeClr val="bg1"/>
                </a:solidFill>
                <a:latin typeface="Georgia" panose="02040502050405020303" pitchFamily="18" charset="0"/>
                <a:ea typeface="ＭＳ Ｐゴシック" charset="-128"/>
                <a:cs typeface="Arial" pitchFamily="34" charset="0"/>
              </a:rPr>
              <a:t>Douglas Wilhelm Harder, LEL, </a:t>
            </a:r>
            <a:r>
              <a:rPr lang="en-US" sz="1600" b="0" kern="0" dirty="0" err="1">
                <a:solidFill>
                  <a:schemeClr val="bg1"/>
                </a:solidFill>
                <a:latin typeface="Georgia" panose="02040502050405020303" pitchFamily="18" charset="0"/>
                <a:ea typeface="ＭＳ Ｐゴシック" charset="-128"/>
                <a:cs typeface="Arial" pitchFamily="34" charset="0"/>
              </a:rPr>
              <a:t>M.Math</a:t>
            </a:r>
            <a:r>
              <a:rPr lang="en-US" sz="1600" b="0" kern="0" dirty="0">
                <a:solidFill>
                  <a:schemeClr val="bg1"/>
                </a:solidFill>
                <a:latin typeface="Georgia" panose="02040502050405020303" pitchFamily="18" charset="0"/>
                <a:ea typeface="ＭＳ Ｐゴシック" charset="-128"/>
                <a:cs typeface="Arial" pitchFamily="34" charset="0"/>
              </a:rPr>
              <a:t>.</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dwharder@uwaterloo.ca</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dwharder@gmail.com</a:t>
            </a:r>
            <a:endParaRPr lang="en-US" sz="1050" kern="0" dirty="0">
              <a:solidFill>
                <a:schemeClr val="bg1"/>
              </a:solidFill>
              <a:latin typeface="Georgia" panose="02040502050405020303" pitchFamily="18" charset="0"/>
              <a:ea typeface="ＭＳ Ｐゴシック" charset="-128"/>
              <a:cs typeface="Arial" pitchFamily="34" charset="0"/>
            </a:endParaRPr>
          </a:p>
        </p:txBody>
      </p:sp>
      <p:pic>
        <p:nvPicPr>
          <p:cNvPr id="1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14"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1"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descr="C:\Users\Douglas\Desktop\mcpl.png"/>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629728" y="6089233"/>
            <a:ext cx="304800" cy="298449"/>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Douglas\Desktop\linc.gif"/>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37220" y="5410200"/>
            <a:ext cx="274922" cy="353348"/>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C:\Users\Douglas\Desktop\Intelligence_Branch_(Canadian_Forces)_badge.png"/>
          <p:cNvPicPr>
            <a:picLocks noChangeAspect="1" noChangeArrowheads="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2662834" y="380301"/>
            <a:ext cx="271006" cy="34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67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US"/>
              <a:t>The adjoint</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US"/>
              <a:t>The adjoint</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3885486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ea typeface="Cambria" panose="02040503050406030204" pitchFamily="18" charset="0"/>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a:defRPr>
                <a:latin typeface="Cambria" panose="02040503050406030204" pitchFamily="18" charset="0"/>
                <a:ea typeface="Cambria" panose="02040503050406030204" pitchFamily="18" charset="0"/>
              </a:defRPr>
            </a:lvl1pPr>
            <a:lvl2pPr>
              <a:defRPr>
                <a:latin typeface="Cambria" panose="02040503050406030204" pitchFamily="18" charset="0"/>
                <a:ea typeface="Cambria" panose="02040503050406030204" pitchFamily="18" charset="0"/>
              </a:defRPr>
            </a:lvl2pPr>
            <a:lvl3pPr>
              <a:defRPr>
                <a:latin typeface="Cambria" panose="02040503050406030204" pitchFamily="18" charset="0"/>
                <a:ea typeface="Cambria" panose="02040503050406030204" pitchFamily="18" charset="0"/>
              </a:defRPr>
            </a:lvl3pPr>
            <a:lvl4pPr>
              <a:defRPr>
                <a:latin typeface="Cambria" panose="02040503050406030204" pitchFamily="18"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11"/>
          </p:nvPr>
        </p:nvSpPr>
        <p:spPr/>
        <p:txBody>
          <a:bodyPr/>
          <a:lstStyle>
            <a:lvl1pPr>
              <a:defRPr>
                <a:latin typeface="Cambria" panose="02040503050406030204" pitchFamily="18" charset="0"/>
                <a:ea typeface="Cambria" panose="02040503050406030204" pitchFamily="18" charset="0"/>
              </a:defRPr>
            </a:lvl1pPr>
          </a:lstStyle>
          <a:p>
            <a:r>
              <a:rPr lang="en-US"/>
              <a:t>The adjoint</a:t>
            </a:r>
            <a:endParaRPr lang="en-CA" dirty="0"/>
          </a:p>
        </p:txBody>
      </p:sp>
      <p:sp>
        <p:nvSpPr>
          <p:cNvPr id="6" name="Slide Number Placeholder 5"/>
          <p:cNvSpPr>
            <a:spLocks noGrp="1"/>
          </p:cNvSpPr>
          <p:nvPr>
            <p:ph type="sldNum" sz="quarter" idx="12"/>
          </p:nvPr>
        </p:nvSpPr>
        <p:spPr>
          <a:xfrm>
            <a:off x="7239000" y="6356350"/>
            <a:ext cx="1066800" cy="365125"/>
          </a:xfrm>
        </p:spPr>
        <p:txBody>
          <a:bodyPr/>
          <a:lstStyle>
            <a:lvl1pPr>
              <a:defRPr>
                <a:latin typeface="Bookman Old Style" panose="02050604050505020204" pitchFamily="18" charset="0"/>
              </a:defRPr>
            </a:lvl1pPr>
          </a:lstStyle>
          <a:p>
            <a:fld id="{42EF6DC8-DA9C-4533-8A40-BB00A2545AF8}" type="slidenum">
              <a:rPr lang="en-CA" smtClean="0"/>
              <a:pPr/>
              <a:t>‹#›</a:t>
            </a:fld>
            <a:endParaRPr lang="en-CA"/>
          </a:p>
        </p:txBody>
      </p:sp>
    </p:spTree>
    <p:extLst>
      <p:ext uri="{BB962C8B-B14F-4D97-AF65-F5344CB8AC3E}">
        <p14:creationId xmlns:p14="http://schemas.microsoft.com/office/powerpoint/2010/main" val="3549279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FFFF9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The adjoint</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502879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11"/>
          </p:nvPr>
        </p:nvSpPr>
        <p:spPr/>
        <p:txBody>
          <a:bodyPr/>
          <a:lstStyle/>
          <a:p>
            <a:r>
              <a:rPr lang="en-US"/>
              <a:t>The adjoint</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84195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Footer Placeholder 7"/>
          <p:cNvSpPr>
            <a:spLocks noGrp="1"/>
          </p:cNvSpPr>
          <p:nvPr>
            <p:ph type="ftr" sz="quarter" idx="11"/>
          </p:nvPr>
        </p:nvSpPr>
        <p:spPr/>
        <p:txBody>
          <a:bodyPr/>
          <a:lstStyle/>
          <a:p>
            <a:r>
              <a:rPr lang="en-US"/>
              <a:t>The adjoint</a:t>
            </a:r>
            <a:endParaRPr lang="en-CA"/>
          </a:p>
        </p:txBody>
      </p:sp>
      <p:sp>
        <p:nvSpPr>
          <p:cNvPr id="9" name="Slide Number Placeholder 8"/>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401949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4" name="Footer Placeholder 3"/>
          <p:cNvSpPr>
            <a:spLocks noGrp="1"/>
          </p:cNvSpPr>
          <p:nvPr>
            <p:ph type="ftr" sz="quarter" idx="11"/>
          </p:nvPr>
        </p:nvSpPr>
        <p:spPr/>
        <p:txBody>
          <a:bodyPr/>
          <a:lstStyle/>
          <a:p>
            <a:r>
              <a:rPr lang="en-US"/>
              <a:t>The adjoint</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59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The adjoint</a:t>
            </a:r>
            <a:endParaRPr lang="en-CA"/>
          </a:p>
        </p:txBody>
      </p:sp>
      <p:sp>
        <p:nvSpPr>
          <p:cNvPr id="4" name="Slide Number Placeholder 3"/>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919714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The adjoint</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187222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The adjoint</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44501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3"/>
          </p:nvPr>
        </p:nvSpPr>
        <p:spPr>
          <a:xfrm>
            <a:off x="1952091" y="76200"/>
            <a:ext cx="6353710" cy="365125"/>
          </a:xfrm>
          <a:prstGeom prst="rect">
            <a:avLst/>
          </a:prstGeom>
        </p:spPr>
        <p:txBody>
          <a:bodyPr vert="horz" lIns="91440" tIns="45720" rIns="91440" bIns="45720" rtlCol="0" anchor="ctr"/>
          <a:lstStyle>
            <a:lvl1pPr algn="r">
              <a:defRPr sz="1600" b="0">
                <a:solidFill>
                  <a:schemeClr val="bg1"/>
                </a:solidFill>
                <a:latin typeface="Times New Roman" panose="02020603050405020304" pitchFamily="18" charset="0"/>
                <a:cs typeface="Times New Roman" panose="02020603050405020304" pitchFamily="18" charset="0"/>
              </a:defRPr>
            </a:lvl1pPr>
          </a:lstStyle>
          <a:p>
            <a:r>
              <a:rPr lang="en-US"/>
              <a:t>The adjoint</a:t>
            </a:r>
            <a:endParaRPr lang="en-CA"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b="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stStyle>
          <a:p>
            <a:fld id="{42EF6DC8-DA9C-4533-8A40-BB00A2545AF8}" type="slidenum">
              <a:rPr lang="en-CA" smtClean="0"/>
              <a:pPr/>
              <a:t>‹#›</a:t>
            </a:fld>
            <a:endParaRPr lang="en-CA"/>
          </a:p>
        </p:txBody>
      </p:sp>
      <p:pic>
        <p:nvPicPr>
          <p:cNvPr id="7" name="Picture 3"/>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75223"/>
          <a:stretch/>
        </p:blipFill>
        <p:spPr bwMode="auto">
          <a:xfrm>
            <a:off x="-36511" y="-27384"/>
            <a:ext cx="668809"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422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3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2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1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0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19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18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av"/><Relationship Id="rId1" Type="http://schemas.microsoft.com/office/2007/relationships/media" Target="../media/media10.wav"/><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media" Target="../media/media3.m4a"/><Relationship Id="rId7" Type="http://schemas.openxmlformats.org/officeDocument/2006/relationships/image" Target="../media/image9.w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Layout" Target="../slideLayouts/slideLayout2.xml"/><Relationship Id="rId4" Type="http://schemas.openxmlformats.org/officeDocument/2006/relationships/audio" Target="../media/media3.m4a"/></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3.wmf"/><Relationship Id="rId3" Type="http://schemas.microsoft.com/office/2007/relationships/media" Target="../media/media4.m4a"/><Relationship Id="rId7" Type="http://schemas.openxmlformats.org/officeDocument/2006/relationships/image" Target="../media/image10.wmf"/><Relationship Id="rId12" Type="http://schemas.openxmlformats.org/officeDocument/2006/relationships/oleObject" Target="../embeddings/oleObject5.bin"/><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oleObject" Target="../embeddings/oleObject2.bin"/><Relationship Id="rId11" Type="http://schemas.openxmlformats.org/officeDocument/2006/relationships/image" Target="../media/image12.wmf"/><Relationship Id="rId5" Type="http://schemas.openxmlformats.org/officeDocument/2006/relationships/slideLayout" Target="../slideLayouts/slideLayout2.xml"/><Relationship Id="rId10" Type="http://schemas.openxmlformats.org/officeDocument/2006/relationships/oleObject" Target="../embeddings/oleObject4.bin"/><Relationship Id="rId4" Type="http://schemas.openxmlformats.org/officeDocument/2006/relationships/audio" Target="../media/media4.m4a"/><Relationship Id="rId9" Type="http://schemas.openxmlformats.org/officeDocument/2006/relationships/image" Target="../media/image11.wmf"/><Relationship Id="rId1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audio" Target="../media/media5.m4a"/><Relationship Id="rId2" Type="http://schemas.microsoft.com/office/2007/relationships/media" Target="../media/media5.m4a"/><Relationship Id="rId1" Type="http://schemas.openxmlformats.org/officeDocument/2006/relationships/tags" Target="../tags/tag3.xml"/><Relationship Id="rId5" Type="http://schemas.openxmlformats.org/officeDocument/2006/relationships/image" Target="../media/image8.pn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media6.m4a"/><Relationship Id="rId2" Type="http://schemas.microsoft.com/office/2007/relationships/media" Target="../media/media6.m4a"/><Relationship Id="rId1" Type="http://schemas.openxmlformats.org/officeDocument/2006/relationships/tags" Target="../tags/tag4.xml"/><Relationship Id="rId5" Type="http://schemas.openxmlformats.org/officeDocument/2006/relationships/image" Target="../media/image8.pn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audio" Target="../media/media9.wav"/><Relationship Id="rId1" Type="http://schemas.microsoft.com/office/2007/relationships/media" Target="../media/media9.wav"/><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11 The adjoint</a:t>
            </a:r>
            <a:endParaRPr lang="en-CA" dirty="0"/>
          </a:p>
        </p:txBody>
      </p:sp>
      <p:sp>
        <p:nvSpPr>
          <p:cNvPr id="3" name="AutoShape 5" descr="File:L&amp;W Regt Badg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8" descr="https://army.ca/inf/linc.gi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10" descr="https://army.ca/inf/linc.gif"/>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4" name="Audio 3">
            <a:hlinkClick r:id="" action="ppaction://media"/>
            <a:extLst>
              <a:ext uri="{FF2B5EF4-FFF2-40B4-BE49-F238E27FC236}">
                <a16:creationId xmlns:a16="http://schemas.microsoft.com/office/drawing/2014/main" id="{BF99005F-6113-4403-A6F7-6D69B3336AC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656847970"/>
      </p:ext>
    </p:extLst>
  </p:cSld>
  <p:clrMapOvr>
    <a:masterClrMapping/>
  </p:clrMapOvr>
  <mc:AlternateContent xmlns:mc="http://schemas.openxmlformats.org/markup-compatibility/2006">
    <mc:Choice xmlns:p14="http://schemas.microsoft.com/office/powerpoint/2010/main" Requires="p14">
      <p:transition spd="slow" p14:dur="2000" advTm="10678"/>
    </mc:Choice>
    <mc:Fallback>
      <p:transition spd="slow" advTm="106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lgn="just">
              <a:buNone/>
            </a:pPr>
            <a:r>
              <a:rPr lang="en-CA" dirty="0"/>
              <a:t>These slides are provided for the </a:t>
            </a:r>
            <a:r>
              <a:rPr lang="en-CA" cap="small"/>
              <a:t>ne</a:t>
            </a:r>
            <a:r>
              <a:rPr lang="en-CA"/>
              <a:t> 112 </a:t>
            </a:r>
            <a:r>
              <a:rPr lang="en-CA" i="1" dirty="0"/>
              <a:t>Linear algebra for nanotechnology engineering</a:t>
            </a:r>
            <a:r>
              <a:rPr lang="en-CA" dirty="0"/>
              <a:t> course taught at the University of Waterloo. 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
        <p:nvSpPr>
          <p:cNvPr id="4" name="Footer Placeholder 3"/>
          <p:cNvSpPr>
            <a:spLocks noGrp="1"/>
          </p:cNvSpPr>
          <p:nvPr>
            <p:ph type="ftr" sz="quarter" idx="11"/>
          </p:nvPr>
        </p:nvSpPr>
        <p:spPr/>
        <p:txBody>
          <a:bodyPr/>
          <a:lstStyle/>
          <a:p>
            <a:r>
              <a:rPr lang="en-US"/>
              <a:t>The adjoint</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10</a:t>
            </a:fld>
            <a:endParaRPr lang="en-CA"/>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272497073"/>
      </p:ext>
    </p:extLst>
  </p:cSld>
  <p:clrMapOvr>
    <a:masterClrMapping/>
  </p:clrMapOvr>
  <mc:AlternateContent xmlns:mc="http://schemas.openxmlformats.org/markup-compatibility/2006" xmlns:p14="http://schemas.microsoft.com/office/powerpoint/2010/main">
    <mc:Choice Requires="p14">
      <p:transition spd="slow" p14:dur="2000" advTm="2766"/>
    </mc:Choice>
    <mc:Fallback xmlns="">
      <p:transition spd="slow" advTm="27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a:t>In this topic, we will</a:t>
            </a:r>
          </a:p>
          <a:p>
            <a:pPr lvl="1"/>
            <a:r>
              <a:rPr lang="en-US" dirty="0"/>
              <a:t>Define the adjoint of a linear map</a:t>
            </a:r>
          </a:p>
          <a:p>
            <a:pPr lvl="1"/>
            <a:r>
              <a:rPr lang="en-US" dirty="0"/>
              <a:t>Demonstrate that it is a linear map, too</a:t>
            </a:r>
          </a:p>
          <a:p>
            <a:pPr lvl="1"/>
            <a:r>
              <a:rPr lang="en-US" dirty="0"/>
              <a:t>Describe what will be covered in the following topics</a:t>
            </a:r>
          </a:p>
        </p:txBody>
      </p:sp>
      <p:sp>
        <p:nvSpPr>
          <p:cNvPr id="4" name="Footer Placeholder 3"/>
          <p:cNvSpPr>
            <a:spLocks noGrp="1"/>
          </p:cNvSpPr>
          <p:nvPr>
            <p:ph type="ftr" sz="quarter" idx="11"/>
          </p:nvPr>
        </p:nvSpPr>
        <p:spPr/>
        <p:txBody>
          <a:bodyPr/>
          <a:lstStyle/>
          <a:p>
            <a:r>
              <a:rPr lang="en-US"/>
              <a:t>The adjoint</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2</a:t>
            </a:fld>
            <a:endParaRPr lang="en-CA"/>
          </a:p>
        </p:txBody>
      </p:sp>
      <p:pic>
        <p:nvPicPr>
          <p:cNvPr id="5" name="Audio 4">
            <a:hlinkClick r:id="" action="ppaction://media"/>
            <a:extLst>
              <a:ext uri="{FF2B5EF4-FFF2-40B4-BE49-F238E27FC236}">
                <a16:creationId xmlns:a16="http://schemas.microsoft.com/office/drawing/2014/main" id="{92312939-AB64-4986-959D-8D613FC0088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835283541"/>
      </p:ext>
    </p:extLst>
  </p:cSld>
  <p:clrMapOvr>
    <a:masterClrMapping/>
  </p:clrMapOvr>
  <mc:AlternateContent xmlns:mc="http://schemas.openxmlformats.org/markup-compatibility/2006">
    <mc:Choice xmlns:p14="http://schemas.microsoft.com/office/powerpoint/2010/main" Requires="p14">
      <p:transition spd="slow" p14:dur="2000" advTm="13569"/>
    </mc:Choice>
    <mc:Fallback>
      <p:transition spd="slow" advTm="135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adjoint</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a:t>Given the linear map </a:t>
            </a:r>
            <a:r>
              <a:rPr lang="en-US" i="1" dirty="0">
                <a:latin typeface="Times New Roman" panose="02020603050405020304" pitchFamily="18" charset="0"/>
              </a:rPr>
              <a:t>A</a:t>
            </a:r>
            <a:r>
              <a:rPr lang="en-US" dirty="0">
                <a:latin typeface="Times New Roman" panose="02020603050405020304" pitchFamily="18" charset="0"/>
              </a:rPr>
              <a:t>:</a:t>
            </a:r>
            <a:r>
              <a:rPr lang="en-US" b="1" dirty="0">
                <a:latin typeface="Edwardian Script ITC" panose="030303020407070D0804" pitchFamily="66" charset="0"/>
              </a:rPr>
              <a:t>U</a:t>
            </a:r>
            <a:r>
              <a:rPr lang="en-US" dirty="0">
                <a:latin typeface="Times New Roman" panose="02020603050405020304" pitchFamily="18" charset="0"/>
              </a:rPr>
              <a:t>  → </a:t>
            </a:r>
            <a:r>
              <a:rPr lang="en-US" b="1" dirty="0">
                <a:latin typeface="Edwardian Script ITC" panose="030303020407070D0804" pitchFamily="66" charset="0"/>
              </a:rPr>
              <a:t>V </a:t>
            </a:r>
            <a:r>
              <a:rPr lang="en-US" dirty="0"/>
              <a:t>,  then we will define the</a:t>
            </a:r>
            <a:r>
              <a:rPr lang="en-US" i="1" dirty="0"/>
              <a:t> adjoint</a:t>
            </a:r>
            <a:r>
              <a:rPr lang="en-US" dirty="0"/>
              <a:t> of the linear map as that map </a:t>
            </a:r>
            <a:r>
              <a:rPr lang="en-US" i="1" dirty="0">
                <a:latin typeface="Times New Roman" panose="02020603050405020304" pitchFamily="18" charset="0"/>
              </a:rPr>
              <a:t>A</a:t>
            </a:r>
            <a:r>
              <a:rPr lang="en-US" baseline="30000" dirty="0">
                <a:latin typeface="Times New Roman" panose="02020603050405020304" pitchFamily="18" charset="0"/>
              </a:rPr>
              <a:t>*</a:t>
            </a:r>
            <a:r>
              <a:rPr lang="en-US" dirty="0">
                <a:latin typeface="Times New Roman" panose="02020603050405020304" pitchFamily="18" charset="0"/>
              </a:rPr>
              <a:t>:</a:t>
            </a:r>
            <a:r>
              <a:rPr lang="en-US" b="1" dirty="0">
                <a:latin typeface="Edwardian Script ITC" panose="030303020407070D0804" pitchFamily="66" charset="0"/>
              </a:rPr>
              <a:t>V</a:t>
            </a:r>
            <a:r>
              <a:rPr lang="en-US" dirty="0">
                <a:latin typeface="Times New Roman" panose="02020603050405020304" pitchFamily="18" charset="0"/>
              </a:rPr>
              <a:t>  →</a:t>
            </a:r>
            <a:r>
              <a:rPr lang="en-US" b="1" dirty="0">
                <a:latin typeface="Edwardian Script ITC" panose="030303020407070D0804" pitchFamily="66" charset="0"/>
              </a:rPr>
              <a:t>U </a:t>
            </a:r>
            <a:r>
              <a:rPr lang="en-US" dirty="0"/>
              <a:t> such that</a:t>
            </a:r>
          </a:p>
          <a:p>
            <a:pPr lvl="1"/>
            <a:endParaRPr lang="en-US" dirty="0"/>
          </a:p>
          <a:p>
            <a:pPr marL="457200" lvl="1" indent="0">
              <a:buNone/>
            </a:pPr>
            <a:endParaRPr lang="en-US" dirty="0"/>
          </a:p>
          <a:p>
            <a:r>
              <a:rPr lang="en-US" dirty="0"/>
              <a:t>The existence of the adjoint is an upper-year topic in pure mathematics, hence we will simply assume it exists</a:t>
            </a:r>
          </a:p>
          <a:p>
            <a:pPr lvl="1"/>
            <a:r>
              <a:rPr lang="en-US" dirty="0"/>
              <a:t>You may look up the </a:t>
            </a:r>
            <a:r>
              <a:rPr lang="en-US" i="1" dirty="0" err="1"/>
              <a:t>Riesz</a:t>
            </a:r>
            <a:r>
              <a:rPr lang="en-US" i="1" dirty="0"/>
              <a:t> representation theorem</a:t>
            </a:r>
          </a:p>
        </p:txBody>
      </p:sp>
      <p:sp>
        <p:nvSpPr>
          <p:cNvPr id="4" name="Footer Placeholder 3"/>
          <p:cNvSpPr>
            <a:spLocks noGrp="1"/>
          </p:cNvSpPr>
          <p:nvPr>
            <p:ph type="ftr" sz="quarter" idx="11"/>
          </p:nvPr>
        </p:nvSpPr>
        <p:spPr/>
        <p:txBody>
          <a:bodyPr/>
          <a:lstStyle/>
          <a:p>
            <a:r>
              <a:rPr lang="en-US"/>
              <a:t>The adjoint</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3</a:t>
            </a:fld>
            <a:endParaRPr lang="en-CA"/>
          </a:p>
        </p:txBody>
      </p:sp>
      <p:graphicFrame>
        <p:nvGraphicFramePr>
          <p:cNvPr id="8" name="Object 7">
            <a:extLst>
              <a:ext uri="{FF2B5EF4-FFF2-40B4-BE49-F238E27FC236}">
                <a16:creationId xmlns:a16="http://schemas.microsoft.com/office/drawing/2014/main" id="{8201A9F8-2CC9-4762-8AB3-7034B0A71B06}"/>
              </a:ext>
            </a:extLst>
          </p:cNvPr>
          <p:cNvGraphicFramePr>
            <a:graphicFrameLocks noChangeAspect="1"/>
          </p:cNvGraphicFramePr>
          <p:nvPr/>
        </p:nvGraphicFramePr>
        <p:xfrm>
          <a:off x="3452222" y="2447128"/>
          <a:ext cx="2239556" cy="560217"/>
        </p:xfrm>
        <a:graphic>
          <a:graphicData uri="http://schemas.openxmlformats.org/presentationml/2006/ole">
            <mc:AlternateContent xmlns:mc="http://schemas.openxmlformats.org/markup-compatibility/2006">
              <mc:Choice xmlns:v="urn:schemas-microsoft-com:vml" Requires="v">
                <p:oleObj spid="_x0000_s515082" name="Equation" r:id="rId6" imgW="965160" imgH="241200" progId="Equation.DSMT4">
                  <p:embed/>
                </p:oleObj>
              </mc:Choice>
              <mc:Fallback>
                <p:oleObj name="Equation" r:id="rId6" imgW="965160" imgH="241200" progId="Equation.DSMT4">
                  <p:embed/>
                  <p:pic>
                    <p:nvPicPr>
                      <p:cNvPr id="8" name="Object 7">
                        <a:extLst>
                          <a:ext uri="{FF2B5EF4-FFF2-40B4-BE49-F238E27FC236}">
                            <a16:creationId xmlns:a16="http://schemas.microsoft.com/office/drawing/2014/main" id="{8201A9F8-2CC9-4762-8AB3-7034B0A71B06}"/>
                          </a:ext>
                        </a:extLst>
                      </p:cNvPr>
                      <p:cNvPicPr/>
                      <p:nvPr/>
                    </p:nvPicPr>
                    <p:blipFill>
                      <a:blip r:embed="rId7"/>
                      <a:stretch>
                        <a:fillRect/>
                      </a:stretch>
                    </p:blipFill>
                    <p:spPr>
                      <a:xfrm>
                        <a:off x="3452222" y="2447128"/>
                        <a:ext cx="2239556" cy="560217"/>
                      </a:xfrm>
                      <a:prstGeom prst="rect">
                        <a:avLst/>
                      </a:prstGeom>
                    </p:spPr>
                  </p:pic>
                </p:oleObj>
              </mc:Fallback>
            </mc:AlternateContent>
          </a:graphicData>
        </a:graphic>
      </p:graphicFrame>
      <p:pic>
        <p:nvPicPr>
          <p:cNvPr id="13" name="Audio 12">
            <a:hlinkClick r:id="" action="ppaction://media"/>
            <a:extLst>
              <a:ext uri="{FF2B5EF4-FFF2-40B4-BE49-F238E27FC236}">
                <a16:creationId xmlns:a16="http://schemas.microsoft.com/office/drawing/2014/main" id="{8E09EAA3-4D1C-4C4D-B97C-9755EAA103C4}"/>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8382000" y="6096000"/>
            <a:ext cx="609600" cy="609600"/>
          </a:xfrm>
          <a:prstGeom prst="rect">
            <a:avLst/>
          </a:prstGeom>
        </p:spPr>
      </p:pic>
    </p:spTree>
    <p:custDataLst>
      <p:tags r:id="rId2"/>
    </p:custDataLst>
    <p:extLst>
      <p:ext uri="{BB962C8B-B14F-4D97-AF65-F5344CB8AC3E}">
        <p14:creationId xmlns:p14="http://schemas.microsoft.com/office/powerpoint/2010/main" val="1479963708"/>
      </p:ext>
    </p:extLst>
  </p:cSld>
  <p:clrMapOvr>
    <a:masterClrMapping/>
  </p:clrMapOvr>
  <mc:AlternateContent xmlns:mc="http://schemas.openxmlformats.org/markup-compatibility/2006">
    <mc:Choice xmlns:p14="http://schemas.microsoft.com/office/powerpoint/2010/main" Requires="p14">
      <p:transition spd="slow" p14:dur="2000" advTm="43637"/>
    </mc:Choice>
    <mc:Fallback>
      <p:transition spd="slow" advTm="436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1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adjoint is a linear map</a:t>
            </a:r>
            <a:endParaRPr lang="en-CA" dirty="0"/>
          </a:p>
        </p:txBody>
      </p:sp>
      <p:sp>
        <p:nvSpPr>
          <p:cNvPr id="3" name="Content Placeholder 2"/>
          <p:cNvSpPr>
            <a:spLocks noGrp="1"/>
          </p:cNvSpPr>
          <p:nvPr>
            <p:ph idx="1"/>
          </p:nvPr>
        </p:nvSpPr>
        <p:spPr>
          <a:xfrm>
            <a:off x="457200" y="1600200"/>
            <a:ext cx="8382000" cy="4525963"/>
          </a:xfrm>
        </p:spPr>
        <p:txBody>
          <a:bodyPr/>
          <a:lstStyle/>
          <a:p>
            <a:pPr marL="0" indent="0">
              <a:buNone/>
            </a:pPr>
            <a:r>
              <a:rPr lang="en-US" dirty="0"/>
              <a:t>Theorem</a:t>
            </a:r>
          </a:p>
          <a:p>
            <a:pPr marL="0" indent="0">
              <a:buNone/>
            </a:pPr>
            <a:r>
              <a:rPr lang="en-US" dirty="0"/>
              <a:t>	The adjoint is linear.</a:t>
            </a:r>
          </a:p>
          <a:p>
            <a:pPr marL="457200" lvl="1" indent="0">
              <a:buNone/>
            </a:pPr>
            <a:endParaRPr lang="en-US" dirty="0"/>
          </a:p>
          <a:p>
            <a:pPr marL="0" indent="0">
              <a:buNone/>
            </a:pPr>
            <a:r>
              <a:rPr lang="en-US" dirty="0"/>
              <a:t>Proof:</a:t>
            </a:r>
          </a:p>
        </p:txBody>
      </p:sp>
      <p:sp>
        <p:nvSpPr>
          <p:cNvPr id="4" name="Footer Placeholder 3"/>
          <p:cNvSpPr>
            <a:spLocks noGrp="1"/>
          </p:cNvSpPr>
          <p:nvPr>
            <p:ph type="ftr" sz="quarter" idx="11"/>
          </p:nvPr>
        </p:nvSpPr>
        <p:spPr/>
        <p:txBody>
          <a:bodyPr/>
          <a:lstStyle/>
          <a:p>
            <a:r>
              <a:rPr lang="en-US"/>
              <a:t>The adjoint</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4</a:t>
            </a:fld>
            <a:endParaRPr lang="en-CA"/>
          </a:p>
        </p:txBody>
      </p:sp>
      <p:graphicFrame>
        <p:nvGraphicFramePr>
          <p:cNvPr id="9" name="Object 8">
            <a:extLst>
              <a:ext uri="{FF2B5EF4-FFF2-40B4-BE49-F238E27FC236}">
                <a16:creationId xmlns:a16="http://schemas.microsoft.com/office/drawing/2014/main" id="{A53F62CE-81B7-4BDF-A29D-A2A028A46360}"/>
              </a:ext>
            </a:extLst>
          </p:cNvPr>
          <p:cNvGraphicFramePr>
            <a:graphicFrameLocks noChangeAspect="1"/>
          </p:cNvGraphicFramePr>
          <p:nvPr>
            <p:extLst>
              <p:ext uri="{D42A27DB-BD31-4B8C-83A1-F6EECF244321}">
                <p14:modId xmlns:p14="http://schemas.microsoft.com/office/powerpoint/2010/main" val="273321468"/>
              </p:ext>
            </p:extLst>
          </p:nvPr>
        </p:nvGraphicFramePr>
        <p:xfrm>
          <a:off x="1926673" y="3087141"/>
          <a:ext cx="4232852" cy="509443"/>
        </p:xfrm>
        <a:graphic>
          <a:graphicData uri="http://schemas.openxmlformats.org/presentationml/2006/ole">
            <mc:AlternateContent xmlns:mc="http://schemas.openxmlformats.org/markup-compatibility/2006">
              <mc:Choice xmlns:v="urn:schemas-microsoft-com:vml" Requires="v">
                <p:oleObj spid="_x0000_s514085" name="Equation" r:id="rId6" imgW="2006280" imgH="241200" progId="Equation.DSMT4">
                  <p:embed/>
                </p:oleObj>
              </mc:Choice>
              <mc:Fallback>
                <p:oleObj name="Equation" r:id="rId6" imgW="2006280" imgH="241200" progId="Equation.DSMT4">
                  <p:embed/>
                  <p:pic>
                    <p:nvPicPr>
                      <p:cNvPr id="8" name="Object 7">
                        <a:extLst>
                          <a:ext uri="{FF2B5EF4-FFF2-40B4-BE49-F238E27FC236}">
                            <a16:creationId xmlns:a16="http://schemas.microsoft.com/office/drawing/2014/main" id="{8201A9F8-2CC9-4762-8AB3-7034B0A71B06}"/>
                          </a:ext>
                        </a:extLst>
                      </p:cNvPr>
                      <p:cNvPicPr/>
                      <p:nvPr/>
                    </p:nvPicPr>
                    <p:blipFill>
                      <a:blip r:embed="rId7"/>
                      <a:stretch>
                        <a:fillRect/>
                      </a:stretch>
                    </p:blipFill>
                    <p:spPr>
                      <a:xfrm>
                        <a:off x="1926673" y="3087141"/>
                        <a:ext cx="4232852" cy="509443"/>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60AE8600-9843-480F-A347-9AB4C5D69F55}"/>
              </a:ext>
            </a:extLst>
          </p:cNvPr>
          <p:cNvGraphicFramePr>
            <a:graphicFrameLocks noChangeAspect="1"/>
          </p:cNvGraphicFramePr>
          <p:nvPr>
            <p:extLst>
              <p:ext uri="{D42A27DB-BD31-4B8C-83A1-F6EECF244321}">
                <p14:modId xmlns:p14="http://schemas.microsoft.com/office/powerpoint/2010/main" val="3441902020"/>
              </p:ext>
            </p:extLst>
          </p:nvPr>
        </p:nvGraphicFramePr>
        <p:xfrm>
          <a:off x="4124622" y="3644859"/>
          <a:ext cx="2759364" cy="456045"/>
        </p:xfrm>
        <a:graphic>
          <a:graphicData uri="http://schemas.openxmlformats.org/presentationml/2006/ole">
            <mc:AlternateContent xmlns:mc="http://schemas.openxmlformats.org/markup-compatibility/2006">
              <mc:Choice xmlns:v="urn:schemas-microsoft-com:vml" Requires="v">
                <p:oleObj spid="_x0000_s514086" name="Equation" r:id="rId8" imgW="1307880" imgH="215640" progId="Equation.DSMT4">
                  <p:embed/>
                </p:oleObj>
              </mc:Choice>
              <mc:Fallback>
                <p:oleObj name="Equation" r:id="rId8" imgW="1307880" imgH="215640" progId="Equation.DSMT4">
                  <p:embed/>
                  <p:pic>
                    <p:nvPicPr>
                      <p:cNvPr id="9" name="Object 8">
                        <a:extLst>
                          <a:ext uri="{FF2B5EF4-FFF2-40B4-BE49-F238E27FC236}">
                            <a16:creationId xmlns:a16="http://schemas.microsoft.com/office/drawing/2014/main" id="{A53F62CE-81B7-4BDF-A29D-A2A028A46360}"/>
                          </a:ext>
                        </a:extLst>
                      </p:cNvPr>
                      <p:cNvPicPr/>
                      <p:nvPr/>
                    </p:nvPicPr>
                    <p:blipFill>
                      <a:blip r:embed="rId9"/>
                      <a:stretch>
                        <a:fillRect/>
                      </a:stretch>
                    </p:blipFill>
                    <p:spPr>
                      <a:xfrm>
                        <a:off x="4124622" y="3644859"/>
                        <a:ext cx="2759364" cy="456045"/>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98523440-A6D0-4A7F-8157-7A6A6C36CD51}"/>
              </a:ext>
            </a:extLst>
          </p:cNvPr>
          <p:cNvGraphicFramePr>
            <a:graphicFrameLocks noChangeAspect="1"/>
          </p:cNvGraphicFramePr>
          <p:nvPr>
            <p:extLst>
              <p:ext uri="{D42A27DB-BD31-4B8C-83A1-F6EECF244321}">
                <p14:modId xmlns:p14="http://schemas.microsoft.com/office/powerpoint/2010/main" val="2554667118"/>
              </p:ext>
            </p:extLst>
          </p:nvPr>
        </p:nvGraphicFramePr>
        <p:xfrm>
          <a:off x="4131623" y="4132510"/>
          <a:ext cx="2946977" cy="509444"/>
        </p:xfrm>
        <a:graphic>
          <a:graphicData uri="http://schemas.openxmlformats.org/presentationml/2006/ole">
            <mc:AlternateContent xmlns:mc="http://schemas.openxmlformats.org/markup-compatibility/2006">
              <mc:Choice xmlns:v="urn:schemas-microsoft-com:vml" Requires="v">
                <p:oleObj spid="_x0000_s514087" name="Equation" r:id="rId10" imgW="1396800" imgH="241200" progId="Equation.DSMT4">
                  <p:embed/>
                </p:oleObj>
              </mc:Choice>
              <mc:Fallback>
                <p:oleObj name="Equation" r:id="rId10" imgW="1396800" imgH="241200" progId="Equation.DSMT4">
                  <p:embed/>
                  <p:pic>
                    <p:nvPicPr>
                      <p:cNvPr id="10" name="Object 9">
                        <a:extLst>
                          <a:ext uri="{FF2B5EF4-FFF2-40B4-BE49-F238E27FC236}">
                            <a16:creationId xmlns:a16="http://schemas.microsoft.com/office/drawing/2014/main" id="{60AE8600-9843-480F-A347-9AB4C5D69F55}"/>
                          </a:ext>
                        </a:extLst>
                      </p:cNvPr>
                      <p:cNvPicPr/>
                      <p:nvPr/>
                    </p:nvPicPr>
                    <p:blipFill>
                      <a:blip r:embed="rId11"/>
                      <a:stretch>
                        <a:fillRect/>
                      </a:stretch>
                    </p:blipFill>
                    <p:spPr>
                      <a:xfrm>
                        <a:off x="4131623" y="4132510"/>
                        <a:ext cx="2946977" cy="509444"/>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68F2286D-C28E-4CF5-8786-B7350BECC11C}"/>
              </a:ext>
            </a:extLst>
          </p:cNvPr>
          <p:cNvGraphicFramePr>
            <a:graphicFrameLocks noChangeAspect="1"/>
          </p:cNvGraphicFramePr>
          <p:nvPr>
            <p:extLst>
              <p:ext uri="{D42A27DB-BD31-4B8C-83A1-F6EECF244321}">
                <p14:modId xmlns:p14="http://schemas.microsoft.com/office/powerpoint/2010/main" val="2409571301"/>
              </p:ext>
            </p:extLst>
          </p:nvPr>
        </p:nvGraphicFramePr>
        <p:xfrm>
          <a:off x="4150110" y="4618285"/>
          <a:ext cx="2410114" cy="509444"/>
        </p:xfrm>
        <a:graphic>
          <a:graphicData uri="http://schemas.openxmlformats.org/presentationml/2006/ole">
            <mc:AlternateContent xmlns:mc="http://schemas.openxmlformats.org/markup-compatibility/2006">
              <mc:Choice xmlns:v="urn:schemas-microsoft-com:vml" Requires="v">
                <p:oleObj spid="_x0000_s514088" name="Equation" r:id="rId12" imgW="1143000" imgH="241200" progId="Equation.DSMT4">
                  <p:embed/>
                </p:oleObj>
              </mc:Choice>
              <mc:Fallback>
                <p:oleObj name="Equation" r:id="rId12" imgW="1143000" imgH="241200" progId="Equation.DSMT4">
                  <p:embed/>
                  <p:pic>
                    <p:nvPicPr>
                      <p:cNvPr id="11" name="Object 10">
                        <a:extLst>
                          <a:ext uri="{FF2B5EF4-FFF2-40B4-BE49-F238E27FC236}">
                            <a16:creationId xmlns:a16="http://schemas.microsoft.com/office/drawing/2014/main" id="{98523440-A6D0-4A7F-8157-7A6A6C36CD51}"/>
                          </a:ext>
                        </a:extLst>
                      </p:cNvPr>
                      <p:cNvPicPr/>
                      <p:nvPr/>
                    </p:nvPicPr>
                    <p:blipFill>
                      <a:blip r:embed="rId13"/>
                      <a:stretch>
                        <a:fillRect/>
                      </a:stretch>
                    </p:blipFill>
                    <p:spPr>
                      <a:xfrm>
                        <a:off x="4150110" y="4618285"/>
                        <a:ext cx="2410114" cy="509444"/>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60977E23-8231-4289-8F2D-F47538BAA34D}"/>
              </a:ext>
            </a:extLst>
          </p:cNvPr>
          <p:cNvSpPr txBox="1"/>
          <p:nvPr/>
        </p:nvSpPr>
        <p:spPr>
          <a:xfrm>
            <a:off x="6591886" y="4648671"/>
            <a:ext cx="584200" cy="400110"/>
          </a:xfrm>
          <a:prstGeom prst="rect">
            <a:avLst/>
          </a:prstGeom>
          <a:noFill/>
        </p:spPr>
        <p:txBody>
          <a:bodyPr wrap="square">
            <a:spAutoFit/>
          </a:bodyPr>
          <a:lstStyle/>
          <a:p>
            <a:r>
              <a:rPr lang="en-US" sz="2000" b="0" i="0" dirty="0">
                <a:solidFill>
                  <a:schemeClr val="bg1"/>
                </a:solidFill>
                <a:effectLst/>
                <a:latin typeface="Times New Roman" panose="02020603050405020304" pitchFamily="18" charset="0"/>
                <a:cs typeface="Times New Roman" panose="02020603050405020304" pitchFamily="18" charset="0"/>
              </a:rPr>
              <a:t>▮</a:t>
            </a:r>
            <a:endParaRPr lang="en-US" sz="2000" dirty="0">
              <a:solidFill>
                <a:schemeClr val="bg1"/>
              </a:solidFill>
              <a:latin typeface="Times New Roman" panose="02020603050405020304" pitchFamily="18" charset="0"/>
              <a:cs typeface="Times New Roman" panose="02020603050405020304" pitchFamily="18" charset="0"/>
            </a:endParaRPr>
          </a:p>
        </p:txBody>
      </p:sp>
      <p:pic>
        <p:nvPicPr>
          <p:cNvPr id="14" name="Audio 13">
            <a:hlinkClick r:id="" action="ppaction://media"/>
            <a:extLst>
              <a:ext uri="{FF2B5EF4-FFF2-40B4-BE49-F238E27FC236}">
                <a16:creationId xmlns:a16="http://schemas.microsoft.com/office/drawing/2014/main" id="{8DB574DA-A9BD-42FE-A72F-10F9E7074317}"/>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8382000" y="6096000"/>
            <a:ext cx="609600" cy="609600"/>
          </a:xfrm>
          <a:prstGeom prst="rect">
            <a:avLst/>
          </a:prstGeom>
        </p:spPr>
      </p:pic>
    </p:spTree>
    <p:custDataLst>
      <p:tags r:id="rId2"/>
    </p:custDataLst>
    <p:extLst>
      <p:ext uri="{BB962C8B-B14F-4D97-AF65-F5344CB8AC3E}">
        <p14:creationId xmlns:p14="http://schemas.microsoft.com/office/powerpoint/2010/main" val="2061719265"/>
      </p:ext>
    </p:extLst>
  </p:cSld>
  <p:clrMapOvr>
    <a:masterClrMapping/>
  </p:clrMapOvr>
  <mc:AlternateContent xmlns:mc="http://schemas.openxmlformats.org/markup-compatibility/2006">
    <mc:Choice xmlns:p14="http://schemas.microsoft.com/office/powerpoint/2010/main" Requires="p14">
      <p:transition spd="slow" p14:dur="2000" advTm="59704"/>
    </mc:Choice>
    <mc:Fallback>
      <p:transition spd="slow" advTm="597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14"/>
                </p:tgtEl>
              </p:cMediaNode>
            </p:audio>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Upcoming lectures</a:t>
            </a:r>
            <a:endParaRPr lang="en-CA" dirty="0"/>
          </a:p>
        </p:txBody>
      </p:sp>
      <p:sp>
        <p:nvSpPr>
          <p:cNvPr id="3" name="Content Placeholder 2"/>
          <p:cNvSpPr>
            <a:spLocks noGrp="1"/>
          </p:cNvSpPr>
          <p:nvPr>
            <p:ph idx="1"/>
          </p:nvPr>
        </p:nvSpPr>
        <p:spPr>
          <a:xfrm>
            <a:off x="457199" y="1600200"/>
            <a:ext cx="8399417" cy="4525963"/>
          </a:xfrm>
        </p:spPr>
        <p:txBody>
          <a:bodyPr/>
          <a:lstStyle/>
          <a:p>
            <a:r>
              <a:rPr lang="en-US" dirty="0"/>
              <a:t>In the upcoming lectures, we will:</a:t>
            </a:r>
          </a:p>
          <a:p>
            <a:pPr lvl="1"/>
            <a:r>
              <a:rPr lang="en-US" dirty="0"/>
              <a:t>Look at the properties of the adjoint map</a:t>
            </a:r>
          </a:p>
          <a:p>
            <a:pPr lvl="1"/>
            <a:r>
              <a:rPr lang="en-US" dirty="0"/>
              <a:t>Determine what the adjoint of a real matrix is</a:t>
            </a:r>
          </a:p>
          <a:p>
            <a:pPr lvl="1"/>
            <a:r>
              <a:rPr lang="en-US" dirty="0"/>
              <a:t>Describe what the adjoint of a complex matrix is</a:t>
            </a:r>
          </a:p>
          <a:p>
            <a:pPr lvl="1"/>
            <a:r>
              <a:rPr lang="en-US" dirty="0"/>
              <a:t>Reinterpret the inner product</a:t>
            </a:r>
          </a:p>
          <a:p>
            <a:pPr lvl="1"/>
            <a:r>
              <a:rPr lang="en-US" dirty="0"/>
              <a:t>Describe self-adjoint and skew-adjoint operators</a:t>
            </a:r>
          </a:p>
          <a:p>
            <a:pPr lvl="1"/>
            <a:r>
              <a:rPr lang="en-US" dirty="0"/>
              <a:t>Consider some consequences of such operators</a:t>
            </a:r>
          </a:p>
          <a:p>
            <a:pPr lvl="1"/>
            <a:r>
              <a:rPr lang="en-US" dirty="0"/>
              <a:t>Describe normal operators</a:t>
            </a:r>
          </a:p>
          <a:p>
            <a:pPr lvl="1"/>
            <a:r>
              <a:rPr lang="en-US" dirty="0"/>
              <a:t>Describe isometric operators</a:t>
            </a:r>
          </a:p>
          <a:p>
            <a:pPr lvl="1"/>
            <a:r>
              <a:rPr lang="en-US" dirty="0"/>
              <a:t>Describe linear regression</a:t>
            </a:r>
          </a:p>
        </p:txBody>
      </p:sp>
      <p:sp>
        <p:nvSpPr>
          <p:cNvPr id="4" name="Footer Placeholder 3"/>
          <p:cNvSpPr>
            <a:spLocks noGrp="1"/>
          </p:cNvSpPr>
          <p:nvPr>
            <p:ph type="ftr" sz="quarter" idx="11"/>
          </p:nvPr>
        </p:nvSpPr>
        <p:spPr/>
        <p:txBody>
          <a:bodyPr/>
          <a:lstStyle/>
          <a:p>
            <a:r>
              <a:rPr lang="en-US"/>
              <a:t>The adjoint</a:t>
            </a:r>
            <a:endParaRPr lang="en-CA" dirty="0"/>
          </a:p>
        </p:txBody>
      </p:sp>
      <p:sp>
        <p:nvSpPr>
          <p:cNvPr id="5" name="Slide Number Placeholder 4"/>
          <p:cNvSpPr>
            <a:spLocks noGrp="1"/>
          </p:cNvSpPr>
          <p:nvPr>
            <p:ph type="sldNum" sz="quarter" idx="12"/>
          </p:nvPr>
        </p:nvSpPr>
        <p:spPr/>
        <p:txBody>
          <a:bodyPr/>
          <a:lstStyle/>
          <a:p>
            <a:fld id="{42EF6DC8-DA9C-4533-8A40-BB00A2545AF8}" type="slidenum">
              <a:rPr lang="en-CA" smtClean="0"/>
              <a:pPr/>
              <a:t>5</a:t>
            </a:fld>
            <a:endParaRPr lang="en-CA"/>
          </a:p>
        </p:txBody>
      </p:sp>
      <p:sp>
        <p:nvSpPr>
          <p:cNvPr id="6" name="AutoShape 2" descr="https://upload.wikimedia.org/wikipedia/commons/3/32/Map_Battle_of_the_Nile_1798-en.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0" name="Rectangle 2">
            <a:extLst>
              <a:ext uri="{FF2B5EF4-FFF2-40B4-BE49-F238E27FC236}">
                <a16:creationId xmlns:a16="http://schemas.microsoft.com/office/drawing/2014/main" id="{D0EF3B08-A82E-4EF7-8656-B33C11DA030A}"/>
              </a:ext>
            </a:extLst>
          </p:cNvPr>
          <p:cNvSpPr>
            <a:spLocks noChangeArrowheads="1"/>
          </p:cNvSpPr>
          <p:nvPr/>
        </p:nvSpPr>
        <p:spPr bwMode="auto">
          <a:xfrm>
            <a:off x="1701621" y="2351449"/>
            <a:ext cx="1381198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8" name="Audio 7">
            <a:hlinkClick r:id="" action="ppaction://media"/>
            <a:extLst>
              <a:ext uri="{FF2B5EF4-FFF2-40B4-BE49-F238E27FC236}">
                <a16:creationId xmlns:a16="http://schemas.microsoft.com/office/drawing/2014/main" id="{7D07DB2A-CE22-47DA-80CB-2A2432635B0B}"/>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1032848672"/>
      </p:ext>
    </p:extLst>
  </p:cSld>
  <p:clrMapOvr>
    <a:masterClrMapping/>
  </p:clrMapOvr>
  <mc:AlternateContent xmlns:mc="http://schemas.openxmlformats.org/markup-compatibility/2006">
    <mc:Choice xmlns:p14="http://schemas.microsoft.com/office/powerpoint/2010/main" Requires="p14">
      <p:transition spd="slow" p14:dur="2000" advTm="35557"/>
    </mc:Choice>
    <mc:Fallback>
      <p:transition spd="slow" advTm="355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a:t>Following this topic, you now</a:t>
            </a:r>
          </a:p>
          <a:p>
            <a:pPr lvl="1"/>
            <a:r>
              <a:rPr lang="en-US" dirty="0"/>
              <a:t>Understand the definition of the adjoint of a linear map</a:t>
            </a:r>
          </a:p>
          <a:p>
            <a:pPr lvl="1"/>
            <a:r>
              <a:rPr lang="en-US" dirty="0"/>
              <a:t>Know that it is a linear map</a:t>
            </a:r>
          </a:p>
          <a:p>
            <a:pPr lvl="1"/>
            <a:r>
              <a:rPr lang="en-US" dirty="0"/>
              <a:t>Are aware of future topics</a:t>
            </a:r>
          </a:p>
        </p:txBody>
      </p:sp>
      <p:sp>
        <p:nvSpPr>
          <p:cNvPr id="4" name="Footer Placeholder 3"/>
          <p:cNvSpPr>
            <a:spLocks noGrp="1"/>
          </p:cNvSpPr>
          <p:nvPr>
            <p:ph type="ftr" sz="quarter" idx="11"/>
          </p:nvPr>
        </p:nvSpPr>
        <p:spPr/>
        <p:txBody>
          <a:bodyPr/>
          <a:lstStyle/>
          <a:p>
            <a:r>
              <a:rPr lang="en-US"/>
              <a:t>The adjoint</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6</a:t>
            </a:fld>
            <a:endParaRPr lang="en-CA"/>
          </a:p>
        </p:txBody>
      </p:sp>
      <p:pic>
        <p:nvPicPr>
          <p:cNvPr id="5" name="Audio 4">
            <a:hlinkClick r:id="" action="ppaction://media"/>
            <a:extLst>
              <a:ext uri="{FF2B5EF4-FFF2-40B4-BE49-F238E27FC236}">
                <a16:creationId xmlns:a16="http://schemas.microsoft.com/office/drawing/2014/main" id="{4CC25F84-D166-4F79-BF3A-64440791E3AE}"/>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2475975949"/>
      </p:ext>
    </p:extLst>
  </p:cSld>
  <p:clrMapOvr>
    <a:masterClrMapping/>
  </p:clrMapOvr>
  <mc:AlternateContent xmlns:mc="http://schemas.openxmlformats.org/markup-compatibility/2006">
    <mc:Choice xmlns:p14="http://schemas.microsoft.com/office/powerpoint/2010/main" Requires="p14">
      <p:transition spd="slow" p14:dur="2000" advTm="15462"/>
    </mc:Choice>
    <mc:Fallback>
      <p:transition spd="slow" advTm="154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References</a:t>
            </a:r>
          </a:p>
        </p:txBody>
      </p:sp>
      <p:sp>
        <p:nvSpPr>
          <p:cNvPr id="3" name="Content Placeholder 2"/>
          <p:cNvSpPr>
            <a:spLocks noGrp="1"/>
          </p:cNvSpPr>
          <p:nvPr>
            <p:ph idx="1"/>
          </p:nvPr>
        </p:nvSpPr>
        <p:spPr>
          <a:xfrm>
            <a:off x="457200" y="1600200"/>
            <a:ext cx="8686800" cy="4525963"/>
          </a:xfrm>
        </p:spPr>
        <p:txBody>
          <a:bodyPr>
            <a:normAutofit/>
          </a:bodyPr>
          <a:lstStyle/>
          <a:p>
            <a:pPr marL="0" indent="0">
              <a:buNone/>
            </a:pPr>
            <a:r>
              <a:rPr lang="en-US" dirty="0"/>
              <a:t>[1]	https://en.wikipedia.org/wiki/Hermitian_adjoint</a:t>
            </a:r>
          </a:p>
        </p:txBody>
      </p:sp>
      <p:sp>
        <p:nvSpPr>
          <p:cNvPr id="4" name="Footer Placeholder 3"/>
          <p:cNvSpPr>
            <a:spLocks noGrp="1"/>
          </p:cNvSpPr>
          <p:nvPr>
            <p:ph type="ftr" sz="quarter" idx="11"/>
          </p:nvPr>
        </p:nvSpPr>
        <p:spPr/>
        <p:txBody>
          <a:bodyPr/>
          <a:lstStyle/>
          <a:p>
            <a:r>
              <a:rPr lang="en-US"/>
              <a:t>The adjoint</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7</a:t>
            </a:fld>
            <a:endParaRPr lang="en-CA"/>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740462976"/>
      </p:ext>
    </p:extLst>
  </p:cSld>
  <p:clrMapOvr>
    <a:masterClrMapping/>
  </p:clrMapOvr>
  <mc:AlternateContent xmlns:mc="http://schemas.openxmlformats.org/markup-compatibility/2006" xmlns:p14="http://schemas.microsoft.com/office/powerpoint/2010/main">
    <mc:Choice Requires="p14">
      <p:transition spd="slow" p14:dur="2000" advTm="2462"/>
    </mc:Choice>
    <mc:Fallback xmlns="">
      <p:transition spd="slow" advTm="24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Acknowledgments</a:t>
            </a:r>
          </a:p>
        </p:txBody>
      </p:sp>
      <p:sp>
        <p:nvSpPr>
          <p:cNvPr id="3" name="Content Placeholder 2"/>
          <p:cNvSpPr>
            <a:spLocks noGrp="1"/>
          </p:cNvSpPr>
          <p:nvPr>
            <p:ph idx="1"/>
          </p:nvPr>
        </p:nvSpPr>
        <p:spPr/>
        <p:txBody>
          <a:bodyPr>
            <a:normAutofit/>
          </a:bodyPr>
          <a:lstStyle/>
          <a:p>
            <a:pPr marL="0" indent="0">
              <a:buNone/>
            </a:pPr>
            <a:r>
              <a:rPr lang="en-US" sz="1800" dirty="0"/>
              <a:t>None so far.</a:t>
            </a:r>
            <a:endParaRPr lang="en-CA" sz="1800" dirty="0"/>
          </a:p>
        </p:txBody>
      </p:sp>
      <p:sp>
        <p:nvSpPr>
          <p:cNvPr id="4" name="Footer Placeholder 3"/>
          <p:cNvSpPr>
            <a:spLocks noGrp="1"/>
          </p:cNvSpPr>
          <p:nvPr>
            <p:ph type="ftr" sz="quarter" idx="11"/>
          </p:nvPr>
        </p:nvSpPr>
        <p:spPr/>
        <p:txBody>
          <a:bodyPr/>
          <a:lstStyle/>
          <a:p>
            <a:r>
              <a:rPr lang="en-US"/>
              <a:t>The adjoint</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8</a:t>
            </a:fld>
            <a:endParaRPr lang="en-CA"/>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886795597"/>
      </p:ext>
    </p:extLst>
  </p:cSld>
  <p:clrMapOvr>
    <a:masterClrMapping/>
  </p:clrMapOvr>
  <mc:AlternateContent xmlns:mc="http://schemas.openxmlformats.org/markup-compatibility/2006" xmlns:p14="http://schemas.microsoft.com/office/powerpoint/2010/main">
    <mc:Choice Requires="p14">
      <p:transition spd="slow" p14:dur="2000" advTm="1886"/>
    </mc:Choice>
    <mc:Fallback xmlns="">
      <p:transition spd="slow" advTm="18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normAutofit/>
          </a:bodyPr>
          <a:lstStyle/>
          <a:p>
            <a:pPr marL="0" indent="0">
              <a:buNone/>
            </a:pPr>
            <a:r>
              <a:rPr lang="en-CA" sz="1800" dirty="0"/>
              <a:t>These slides were prepared using the Cambria typeface. Mathematical equations use </a:t>
            </a:r>
            <a:r>
              <a:rPr lang="en-CA" sz="1800" dirty="0">
                <a:latin typeface="Times New Roman" panose="02020603050405020304" pitchFamily="18" charset="0"/>
              </a:rPr>
              <a:t>Times New Roman</a:t>
            </a:r>
            <a:r>
              <a:rPr lang="en-CA" sz="1800" dirty="0"/>
              <a:t>, and source code is presented using </a:t>
            </a:r>
            <a:r>
              <a:rPr lang="en-CA" sz="1800" dirty="0">
                <a:latin typeface="Consolas" panose="020B0609020204030204" pitchFamily="49" charset="0"/>
                <a:cs typeface="Consolas" panose="020B0609020204030204" pitchFamily="49" charset="0"/>
              </a:rPr>
              <a:t>Consolas</a:t>
            </a:r>
            <a:r>
              <a:rPr lang="en-CA" sz="1800" dirty="0"/>
              <a:t>.  Mathematical equations are prepared in </a:t>
            </a:r>
            <a:r>
              <a:rPr lang="en-CA" sz="1800" dirty="0" err="1"/>
              <a:t>MathType</a:t>
            </a:r>
            <a:r>
              <a:rPr lang="en-CA" sz="1800" dirty="0"/>
              <a:t> by Design Science, Inc.</a:t>
            </a:r>
          </a:p>
          <a:p>
            <a:pPr marL="0" indent="0">
              <a:buNone/>
            </a:pPr>
            <a:r>
              <a:rPr lang="en-CA" sz="1800" dirty="0"/>
              <a:t>Examples may be formulated and checked using Maple by </a:t>
            </a:r>
            <a:r>
              <a:rPr lang="en-CA" sz="1800" dirty="0" err="1"/>
              <a:t>Maplesoft</a:t>
            </a:r>
            <a:r>
              <a:rPr lang="en-CA" sz="1800" dirty="0"/>
              <a:t>, Inc.</a:t>
            </a:r>
          </a:p>
          <a:p>
            <a:pPr marL="0" indent="0">
              <a:buNone/>
            </a:pPr>
            <a:endParaRPr lang="en-CA" sz="1050" dirty="0"/>
          </a:p>
          <a:p>
            <a:pPr marL="0" indent="0">
              <a:buNone/>
            </a:pPr>
            <a:r>
              <a:rPr lang="en-CA" sz="1800" dirty="0"/>
              <a:t>The photographs of flowers and a monarch butter appearing on the title slide and accenting the top of each other slide were taken at the Royal Botanical Gardens in October of 2017 by Douglas Wilhelm Harder. Please see</a:t>
            </a:r>
          </a:p>
          <a:p>
            <a:pPr marL="0" indent="0" algn="ctr">
              <a:buNone/>
            </a:pPr>
            <a:r>
              <a:rPr lang="en-CA" sz="1800" dirty="0"/>
              <a:t>https://www.rbg.ca/</a:t>
            </a:r>
          </a:p>
          <a:p>
            <a:pPr marL="0" indent="0">
              <a:buNone/>
            </a:pPr>
            <a:r>
              <a:rPr lang="en-CA" sz="1800" dirty="0"/>
              <a:t>for more information.</a:t>
            </a:r>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7" y="4538542"/>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400" y="3733800"/>
            <a:ext cx="1981200" cy="296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7773" y="4568054"/>
            <a:ext cx="335742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a:t>The adjoint</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9</a:t>
            </a:fld>
            <a:endParaRPr lang="en-CA"/>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131585356"/>
      </p:ext>
    </p:extLst>
  </p:cSld>
  <p:clrMapOvr>
    <a:masterClrMapping/>
  </p:clrMapOvr>
  <mc:AlternateContent xmlns:mc="http://schemas.openxmlformats.org/markup-compatibility/2006" xmlns:p14="http://schemas.microsoft.com/office/powerpoint/2010/main">
    <mc:Choice Requires="p14">
      <p:transition spd="slow" p14:dur="2000" advTm="1577"/>
    </mc:Choice>
    <mc:Fallback xmlns="">
      <p:transition spd="slow" advTm="15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0.4"/>
</p:tagLst>
</file>

<file path=ppt/tags/tag2.xml><?xml version="1.0" encoding="utf-8"?>
<p:tagLst xmlns:a="http://schemas.openxmlformats.org/drawingml/2006/main" xmlns:r="http://schemas.openxmlformats.org/officeDocument/2006/relationships" xmlns:p="http://schemas.openxmlformats.org/presentationml/2006/main">
  <p:tag name="TIMING" val="|4.1|22.9|12.5|12.1"/>
</p:tagLst>
</file>

<file path=ppt/tags/tag3.xml><?xml version="1.0" encoding="utf-8"?>
<p:tagLst xmlns:a="http://schemas.openxmlformats.org/drawingml/2006/main" xmlns:r="http://schemas.openxmlformats.org/officeDocument/2006/relationships" xmlns:p="http://schemas.openxmlformats.org/presentationml/2006/main">
  <p:tag name="TIMING" val="|19.4|24.3|23.6|9.5|16.8|18.4|8.2|12.6"/>
</p:tagLst>
</file>

<file path=ppt/tags/tag4.xml><?xml version="1.0" encoding="utf-8"?>
<p:tagLst xmlns:a="http://schemas.openxmlformats.org/drawingml/2006/main" xmlns:r="http://schemas.openxmlformats.org/officeDocument/2006/relationships" xmlns:p="http://schemas.openxmlformats.org/presentationml/2006/main">
  <p:tag name="TIMING" val="|32.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49630</TotalTime>
  <Words>457</Words>
  <Application>Microsoft Office PowerPoint</Application>
  <PresentationFormat>On-screen Show (4:3)</PresentationFormat>
  <Paragraphs>65</Paragraphs>
  <Slides>10</Slides>
  <Notes>0</Notes>
  <HiddenSlides>0</HiddenSlides>
  <MMClips>10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10</vt:i4>
      </vt:variant>
    </vt:vector>
  </HeadingPairs>
  <TitlesOfParts>
    <vt:vector size="22" baseType="lpstr">
      <vt:lpstr>Arial</vt:lpstr>
      <vt:lpstr>Bookman Old Style</vt:lpstr>
      <vt:lpstr>Calibri</vt:lpstr>
      <vt:lpstr>Cambria</vt:lpstr>
      <vt:lpstr>Consolas</vt:lpstr>
      <vt:lpstr>Constantia</vt:lpstr>
      <vt:lpstr>Edwardian Script ITC</vt:lpstr>
      <vt:lpstr>Georgia</vt:lpstr>
      <vt:lpstr>Times New Roman</vt:lpstr>
      <vt:lpstr>Office Theme</vt:lpstr>
      <vt:lpstr>Equation</vt:lpstr>
      <vt:lpstr>MathType 7.0 Equation</vt:lpstr>
      <vt:lpstr>11 The adjoint</vt:lpstr>
      <vt:lpstr>Introduction</vt:lpstr>
      <vt:lpstr>The adjoint</vt:lpstr>
      <vt:lpstr>The adjoint is a linear map</vt:lpstr>
      <vt:lpstr>Upcoming lectures</vt:lpstr>
      <vt:lpstr>Summary</vt:lpstr>
      <vt:lpstr>References</vt:lpstr>
      <vt:lpstr>Acknowledgments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Wilhelm Harder</dc:creator>
  <cp:lastModifiedBy>Douglas</cp:lastModifiedBy>
  <cp:revision>1111</cp:revision>
  <dcterms:created xsi:type="dcterms:W3CDTF">2020-04-30T19:27:29Z</dcterms:created>
  <dcterms:modified xsi:type="dcterms:W3CDTF">2020-11-24T12:22:55Z</dcterms:modified>
</cp:coreProperties>
</file>